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3" r:id="rId6"/>
    <p:sldId id="264" r:id="rId7"/>
    <p:sldId id="265" r:id="rId8"/>
    <p:sldId id="266" r:id="rId9"/>
    <p:sldId id="275" r:id="rId10"/>
    <p:sldId id="278" r:id="rId11"/>
    <p:sldId id="274" r:id="rId12"/>
    <p:sldId id="273" r:id="rId13"/>
    <p:sldId id="272" r:id="rId14"/>
    <p:sldId id="271" r:id="rId15"/>
    <p:sldId id="270" r:id="rId16"/>
    <p:sldId id="269" r:id="rId17"/>
    <p:sldId id="268" r:id="rId18"/>
    <p:sldId id="267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ABEBC1-5930-4C3A-8889-5971A0C662AE}" v="192" dt="2023-11-05T23:56:30.4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1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DATA PROCCESING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Tomás Ruiz </a:t>
            </a:r>
            <a:r>
              <a:rPr lang="en-US" dirty="0" err="1"/>
              <a:t>Penin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CEEB-FE2F-56C1-7CA5-10DD13A70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340817-C915-BEC0-A8CE-25128183E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99671" y="1128054"/>
            <a:ext cx="8219782" cy="4663147"/>
          </a:xfrm>
        </p:spPr>
      </p:pic>
      <p:pic>
        <p:nvPicPr>
          <p:cNvPr id="4" name="Recording (9)">
            <a:hlinkClick r:id="" action="ppaction://media"/>
            <a:extLst>
              <a:ext uri="{FF2B5EF4-FFF2-40B4-BE49-F238E27FC236}">
                <a16:creationId xmlns:a16="http://schemas.microsoft.com/office/drawing/2014/main" id="{C4AF3F52-ABD1-E31B-F844-AD4AC33227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630" y="563742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9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F5B8-2231-F968-85D7-4BE03DFE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code with text&#10;&#10;Description automatically generated">
            <a:extLst>
              <a:ext uri="{FF2B5EF4-FFF2-40B4-BE49-F238E27FC236}">
                <a16:creationId xmlns:a16="http://schemas.microsoft.com/office/drawing/2014/main" id="{C6A25DAA-D3A7-15F7-5A25-74A62652A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2" y="3512463"/>
            <a:ext cx="9905999" cy="1015761"/>
          </a:xfrm>
        </p:spPr>
      </p:pic>
      <p:pic>
        <p:nvPicPr>
          <p:cNvPr id="4" name="Recording (10)">
            <a:hlinkClick r:id="" action="ppaction://media"/>
            <a:extLst>
              <a:ext uri="{FF2B5EF4-FFF2-40B4-BE49-F238E27FC236}">
                <a16:creationId xmlns:a16="http://schemas.microsoft.com/office/drawing/2014/main" id="{22B856FF-43BA-B6B1-CA22-ADC6FFE32B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6913" y="563742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1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9820-91CA-D819-7E9B-1349FF7BF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2C86B29-513C-7EBD-6281-1233C582A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1222" y="2249487"/>
            <a:ext cx="9626379" cy="3541714"/>
          </a:xfrm>
        </p:spPr>
      </p:pic>
      <p:pic>
        <p:nvPicPr>
          <p:cNvPr id="4" name="Recording (11)">
            <a:hlinkClick r:id="" action="ppaction://media"/>
            <a:extLst>
              <a:ext uri="{FF2B5EF4-FFF2-40B4-BE49-F238E27FC236}">
                <a16:creationId xmlns:a16="http://schemas.microsoft.com/office/drawing/2014/main" id="{8DD72393-A96E-8A45-4F20-F9B3CDEB80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8120" y="586746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5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0DCFA-DE3B-8F1A-9FDA-59CE3BEE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2820F11-8C3F-A3C3-8FFF-44A28E256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15403" y="2249487"/>
            <a:ext cx="5558016" cy="3541714"/>
          </a:xfrm>
        </p:spPr>
      </p:pic>
      <p:pic>
        <p:nvPicPr>
          <p:cNvPr id="4" name="Recording (12)">
            <a:hlinkClick r:id="" action="ppaction://media"/>
            <a:extLst>
              <a:ext uri="{FF2B5EF4-FFF2-40B4-BE49-F238E27FC236}">
                <a16:creationId xmlns:a16="http://schemas.microsoft.com/office/drawing/2014/main" id="{34CFF260-2037-AF48-190B-0D70EC9C4B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5064" y="468851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2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5D28-3745-6935-1B36-65DCF1F2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C3A35B-1E6C-5C17-ADB4-28BC893BB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54586" y="2249487"/>
            <a:ext cx="4679650" cy="3541714"/>
          </a:xfrm>
        </p:spPr>
      </p:pic>
      <p:pic>
        <p:nvPicPr>
          <p:cNvPr id="4" name="Recording (13)">
            <a:hlinkClick r:id="" action="ppaction://media"/>
            <a:extLst>
              <a:ext uri="{FF2B5EF4-FFF2-40B4-BE49-F238E27FC236}">
                <a16:creationId xmlns:a16="http://schemas.microsoft.com/office/drawing/2014/main" id="{F79D9AAD-5C6F-1783-E1DE-EAAAE21627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0875" y="3063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3DD7-4E09-C77E-FF7B-350490CBE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73C2E0F-2B7E-A053-6FA2-12F60930F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87283" y="2249487"/>
            <a:ext cx="2814256" cy="3541714"/>
          </a:xfrm>
        </p:spPr>
      </p:pic>
      <p:pic>
        <p:nvPicPr>
          <p:cNvPr id="4" name="Recording (14)">
            <a:hlinkClick r:id="" action="ppaction://media"/>
            <a:extLst>
              <a:ext uri="{FF2B5EF4-FFF2-40B4-BE49-F238E27FC236}">
                <a16:creationId xmlns:a16="http://schemas.microsoft.com/office/drawing/2014/main" id="{4B0D3177-F0D1-8152-2DA1-5DBA85707B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0875" y="30638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4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94220-A09C-702F-F86F-0B946570B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een bar graph with black border&#10;&#10;Description automatically generated">
            <a:extLst>
              <a:ext uri="{FF2B5EF4-FFF2-40B4-BE49-F238E27FC236}">
                <a16:creationId xmlns:a16="http://schemas.microsoft.com/office/drawing/2014/main" id="{5181D82C-B136-C706-4EB7-3A77D0661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2907" y="2206355"/>
            <a:ext cx="4439613" cy="3541714"/>
          </a:xfrm>
        </p:spPr>
      </p:pic>
      <p:pic>
        <p:nvPicPr>
          <p:cNvPr id="4" name="Recording (15)">
            <a:hlinkClick r:id="" action="ppaction://media"/>
            <a:extLst>
              <a:ext uri="{FF2B5EF4-FFF2-40B4-BE49-F238E27FC236}">
                <a16:creationId xmlns:a16="http://schemas.microsoft.com/office/drawing/2014/main" id="{3314F64F-BE7D-7051-3288-AE7838F93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0875" y="3063875"/>
            <a:ext cx="730250" cy="730250"/>
          </a:xfrm>
          <a:prstGeom prst="rect">
            <a:avLst/>
          </a:prstGeom>
        </p:spPr>
      </p:pic>
      <p:pic>
        <p:nvPicPr>
          <p:cNvPr id="6" name="Picture 5" descr="A blue and white graph&#10;&#10;Description automatically generated">
            <a:extLst>
              <a:ext uri="{FF2B5EF4-FFF2-40B4-BE49-F238E27FC236}">
                <a16:creationId xmlns:a16="http://schemas.microsoft.com/office/drawing/2014/main" id="{E933CA73-6166-5383-234C-30096021F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0853" y="2205406"/>
            <a:ext cx="4037162" cy="32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4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F3FB1-6FBB-4E57-D112-1AA881453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2F5496"/>
                </a:solidFill>
                <a:latin typeface="system-ui"/>
              </a:rPr>
              <a:t>2.1 Initial Setup and Loading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EB7FD-B7B4-DBE0-0D83-5266A1356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>
                <a:solidFill>
                  <a:srgbClr val="2F5496"/>
                </a:solidFill>
                <a:latin typeface="system-ui"/>
              </a:rPr>
              <a:t>2.1 Initial Setup and Loading Data</a:t>
            </a:r>
          </a:p>
          <a:p>
            <a:r>
              <a:rPr lang="en-US" sz="2800" dirty="0">
                <a:latin typeface="system-ui"/>
              </a:rPr>
              <a:t>Before uploading the dataset to </a:t>
            </a:r>
            <a:r>
              <a:rPr lang="en-US" sz="2800" err="1">
                <a:latin typeface="system-ui"/>
              </a:rPr>
              <a:t>hadoop</a:t>
            </a:r>
            <a:r>
              <a:rPr lang="en-US" sz="2800" dirty="0">
                <a:latin typeface="system-ui"/>
              </a:rPr>
              <a:t>, I converted the file to have tabs as separator instead of commas, due to the fact that </a:t>
            </a:r>
            <a:r>
              <a:rPr lang="en-US" sz="2800" err="1">
                <a:latin typeface="system-ui"/>
              </a:rPr>
              <a:t>PySpark</a:t>
            </a:r>
            <a:r>
              <a:rPr lang="en-US" sz="2800" dirty="0">
                <a:latin typeface="system-ui"/>
              </a:rPr>
              <a:t> didn´t seem to process the columns correctly with the original. So “lyrics-data.csv” was converted to “</a:t>
            </a:r>
            <a:r>
              <a:rPr lang="en-US" sz="2800" b="1" dirty="0">
                <a:latin typeface="system-ui"/>
              </a:rPr>
              <a:t>lyrics-dataTAB.csv</a:t>
            </a:r>
            <a:r>
              <a:rPr lang="en-US" sz="2800" dirty="0">
                <a:latin typeface="system-ui"/>
              </a:rPr>
              <a:t>” with the same size and data.</a:t>
            </a:r>
          </a:p>
          <a:p>
            <a:endParaRPr lang="en-US" dirty="0"/>
          </a:p>
        </p:txBody>
      </p:sp>
      <p:pic>
        <p:nvPicPr>
          <p:cNvPr id="4" name="Recording (3)">
            <a:hlinkClick r:id="" action="ppaction://media"/>
            <a:extLst>
              <a:ext uri="{FF2B5EF4-FFF2-40B4-BE49-F238E27FC236}">
                <a16:creationId xmlns:a16="http://schemas.microsoft.com/office/drawing/2014/main" id="{F44ABFAF-7547-B0F2-B908-4D2E984396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724" y="566617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7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17C6-C786-A8AF-A865-F2B4ECAC8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E7D5406-B00C-B6C6-B09E-2BFFBC6A5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60804" y="251035"/>
            <a:ext cx="8284159" cy="6172769"/>
          </a:xfrm>
        </p:spPr>
      </p:pic>
      <p:pic>
        <p:nvPicPr>
          <p:cNvPr id="4" name="Recording (4)">
            <a:hlinkClick r:id="" action="ppaction://media"/>
            <a:extLst>
              <a:ext uri="{FF2B5EF4-FFF2-40B4-BE49-F238E27FC236}">
                <a16:creationId xmlns:a16="http://schemas.microsoft.com/office/drawing/2014/main" id="{AE1B1484-5590-7F7E-B65B-B588328DA3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4988" y="579557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0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873F-1319-AA63-EC6F-08872DBF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DD0D8AD-AD7C-15AC-7D7A-DCA4A9BE9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2043" y="955526"/>
            <a:ext cx="11285378" cy="4835675"/>
          </a:xfrm>
        </p:spPr>
      </p:pic>
      <p:pic>
        <p:nvPicPr>
          <p:cNvPr id="4" name="Recording (5)">
            <a:hlinkClick r:id="" action="ppaction://media"/>
            <a:extLst>
              <a:ext uri="{FF2B5EF4-FFF2-40B4-BE49-F238E27FC236}">
                <a16:creationId xmlns:a16="http://schemas.microsoft.com/office/drawing/2014/main" id="{6B044387-C242-BA3F-FFFF-DB2B6F82AE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1894" y="579557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0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E237-7F73-1EAF-08B9-CFF425115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50FECE7-660D-BA3C-C3C5-B09B943C0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54328" y="495450"/>
            <a:ext cx="9681450" cy="5295751"/>
          </a:xfrm>
        </p:spPr>
      </p:pic>
      <p:pic>
        <p:nvPicPr>
          <p:cNvPr id="4" name="Recording">
            <a:hlinkClick r:id="" action="ppaction://media"/>
            <a:extLst>
              <a:ext uri="{FF2B5EF4-FFF2-40B4-BE49-F238E27FC236}">
                <a16:creationId xmlns:a16="http://schemas.microsoft.com/office/drawing/2014/main" id="{2F89F92F-4850-68B9-0E0E-68A6DF803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9366" y="579557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2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86E2-611C-DFFF-EAB5-B54B1ADB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B189CE-67C7-A59F-D091-047F316BD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2" y="2979088"/>
            <a:ext cx="9905999" cy="2082511"/>
          </a:xfrm>
        </p:spPr>
      </p:pic>
      <p:pic>
        <p:nvPicPr>
          <p:cNvPr id="4" name="Recording (2)">
            <a:hlinkClick r:id="" action="ppaction://media"/>
            <a:extLst>
              <a:ext uri="{FF2B5EF4-FFF2-40B4-BE49-F238E27FC236}">
                <a16:creationId xmlns:a16="http://schemas.microsoft.com/office/drawing/2014/main" id="{EFF281CF-1264-6A06-682F-C94C0DE2F9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630" y="592496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1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9D466-3A96-C6D6-5EDC-F1CB28E9A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DB0780-C050-FB22-3A8D-512B10CDA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2" y="2758463"/>
            <a:ext cx="9905999" cy="2523761"/>
          </a:xfrm>
        </p:spPr>
      </p:pic>
      <p:pic>
        <p:nvPicPr>
          <p:cNvPr id="4" name="Recording (6)">
            <a:hlinkClick r:id="" action="ppaction://media"/>
            <a:extLst>
              <a:ext uri="{FF2B5EF4-FFF2-40B4-BE49-F238E27FC236}">
                <a16:creationId xmlns:a16="http://schemas.microsoft.com/office/drawing/2014/main" id="{6181E7BE-30A7-6153-8756-09797E1E2F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290" y="582432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3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5B30E-9F56-E2D6-0FD0-66639E077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EF543B1-1085-8F52-A687-E953C154F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2" y="2870121"/>
            <a:ext cx="9905999" cy="2300445"/>
          </a:xfrm>
        </p:spPr>
      </p:pic>
      <p:pic>
        <p:nvPicPr>
          <p:cNvPr id="4" name="Recording (7)">
            <a:hlinkClick r:id="" action="ppaction://media"/>
            <a:extLst>
              <a:ext uri="{FF2B5EF4-FFF2-40B4-BE49-F238E27FC236}">
                <a16:creationId xmlns:a16="http://schemas.microsoft.com/office/drawing/2014/main" id="{24BD9BB3-41A0-72A8-35DF-7E71E314C9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9479" y="5680554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5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7E43-A1E2-1F02-C048-1CFF2FD5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780169D-E8D4-F9E6-CE3D-8507B0809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20944" y="322922"/>
            <a:ext cx="7468632" cy="5468279"/>
          </a:xfrm>
        </p:spPr>
      </p:pic>
      <p:pic>
        <p:nvPicPr>
          <p:cNvPr id="4" name="Recording (8)">
            <a:hlinkClick r:id="" action="ppaction://media"/>
            <a:extLst>
              <a:ext uri="{FF2B5EF4-FFF2-40B4-BE49-F238E27FC236}">
                <a16:creationId xmlns:a16="http://schemas.microsoft.com/office/drawing/2014/main" id="{CFFDA9AF-7179-6711-FB3F-72140AF068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535" y="543613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38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B1A62B-AC56-4FF8-A85C-85C0B480DAF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5C60B4F-BC3B-4500-94A0-12B650EB3A9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E2ACFD-A954-4AE5-A646-04099F7008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</Words>
  <Application>Microsoft Office PowerPoint</Application>
  <PresentationFormat>Widescreen</PresentationFormat>
  <Paragraphs>18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Circuit</vt:lpstr>
      <vt:lpstr>DATA PROCCESING</vt:lpstr>
      <vt:lpstr>2.1 Initial Setup and Loading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design</dc:title>
  <dc:creator/>
  <cp:lastModifiedBy/>
  <cp:revision>92</cp:revision>
  <dcterms:created xsi:type="dcterms:W3CDTF">2023-11-05T23:03:11Z</dcterms:created>
  <dcterms:modified xsi:type="dcterms:W3CDTF">2023-11-05T23:56:37Z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